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8" r:id="rId2"/>
    <p:sldId id="299" r:id="rId3"/>
    <p:sldId id="256" r:id="rId4"/>
    <p:sldId id="303" r:id="rId5"/>
    <p:sldId id="257" r:id="rId6"/>
    <p:sldId id="258" r:id="rId7"/>
    <p:sldId id="259" r:id="rId8"/>
    <p:sldId id="260" r:id="rId9"/>
    <p:sldId id="305" r:id="rId10"/>
    <p:sldId id="302" r:id="rId11"/>
    <p:sldId id="304" r:id="rId12"/>
    <p:sldId id="263" r:id="rId13"/>
    <p:sldId id="264" r:id="rId14"/>
    <p:sldId id="265" r:id="rId15"/>
    <p:sldId id="261" r:id="rId16"/>
    <p:sldId id="262" r:id="rId17"/>
    <p:sldId id="307" r:id="rId18"/>
    <p:sldId id="308" r:id="rId19"/>
    <p:sldId id="309" r:id="rId20"/>
    <p:sldId id="310" r:id="rId21"/>
    <p:sldId id="311" r:id="rId22"/>
    <p:sldId id="266" r:id="rId23"/>
    <p:sldId id="267" r:id="rId24"/>
    <p:sldId id="294" r:id="rId25"/>
    <p:sldId id="295" r:id="rId26"/>
    <p:sldId id="287" r:id="rId27"/>
    <p:sldId id="301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/>
    <p:restoredTop sz="91599"/>
  </p:normalViewPr>
  <p:slideViewPr>
    <p:cSldViewPr snapToGrid="0" snapToObjects="1">
      <p:cViewPr>
        <p:scale>
          <a:sx n="114" d="100"/>
          <a:sy n="114" d="100"/>
        </p:scale>
        <p:origin x="6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49C7E-A9A3-974D-85F2-21C0D5096A85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02C74-04E1-BB4F-AF23-B4B53891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5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5.09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B41C1-B16F-9548-8BBD-327B724AAC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8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All these ideas or rules explain how particles act in real substances. e real particles follow these rules in all substances. </a:t>
            </a:r>
            <a:endParaRPr lang="en-AU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02C74-04E1-BB4F-AF23-B4B5389159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54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this diagram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B41C1-B16F-9548-8BBD-327B724AAC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4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3388" y="601663"/>
            <a:ext cx="3197225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45min &amp; answers – 50min</a:t>
            </a:r>
          </a:p>
        </p:txBody>
      </p:sp>
    </p:spTree>
    <p:extLst>
      <p:ext uri="{BB962C8B-B14F-4D97-AF65-F5344CB8AC3E}">
        <p14:creationId xmlns:p14="http://schemas.microsoft.com/office/powerpoint/2010/main" val="1149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EB2-8CFB-2348-BB28-A432E470E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4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A765-9DF0-E441-8890-0F1F4204A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940CD-6BE3-F948-AED1-35832CF9C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F543E-02BD-EC4E-A61A-5BB21195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8624-B8CB-7545-8DC5-3DB3CB78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D75CB-BCFE-104A-8E11-279966F6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5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CE83-BC0B-294F-AE19-70E391B0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4711F-C56C-894C-A8C6-C12F30204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D373F-FFB8-494B-B49C-0C4E713E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518C1-B0F4-7940-8144-80C46DD7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AEB39-0CF6-4141-BF33-57BF917C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5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43C417-CD65-A043-A86F-671CA1333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763E1-B0F6-A84E-88BE-E5481B823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4360-4EF0-2B47-BFBA-27CA2779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0F61-FD54-2B4C-A03C-7DB2AB41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BD66B-FCC0-E344-A510-683EB95C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0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13ED-3814-3A43-B9DE-B9789975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F999-7664-CD41-8181-F740C343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CDA7A-65CC-2846-88C6-4C8595AA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08F7B-0981-9F4A-9C14-C0943058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F6B42-D0EC-A14E-A19D-945626F2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1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EDBA-2693-224B-89CB-5677409B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18957-84EB-4746-8F84-DB92A581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FECA4-75CF-234E-BDA9-2C23E997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C88C3-D5ED-AA4D-8826-B0409B54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F053-DAFD-8948-A2A5-EBF7045F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4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1572-9364-BC43-AFC0-642D561D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4FBE-D9E7-1340-8F00-29BBB61E5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6D58F-AEC7-0448-81B9-555A3653E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A055-FF9F-7442-A0BC-79F9670C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4F6B7-9032-6B4A-9BD5-6EB022781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8364A-0E8D-D441-BD2F-FB910D3E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E4B7-1A70-4C4F-948E-B653F5BE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87025-BC4D-CA4A-A717-BAC8C96C6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6D873-9A64-BB4F-BE45-06EF0B833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1D46-69FE-BD4F-ABBE-189FA89EA2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5216A-DCC5-6743-959A-835F7E639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3B2AA-18CC-3245-9AA6-78818796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8251E-2FD1-5A4A-9392-825695E1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C0F8E-1609-664F-B5E3-4358DD40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FAD8-01E2-394C-8DFC-875F20E0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591F2-435C-3B4A-B997-32BBDAD6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CD173-33D7-9945-8FE7-A1CCCBF1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A369C-BB9B-734F-8DBC-1B3F8537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3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02476-990A-7844-B536-FBFBB21A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C8776-60B3-C74C-9F96-15C2A2A9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20D-DDD4-764C-A234-6CE418FD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5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1D40-40E2-8046-BB67-711F931D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64A2-2A25-3B49-8F1A-2AF0AA98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35CD-74BD-384B-98BD-A624EDBB2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E5954-840A-B245-B951-63C7B361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6B2C8-10DB-A24D-A2D6-D1481A99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C799C-707A-D048-92D2-C14A286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DABE-97FC-A04D-B4CC-D1B0949C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C1538-2FFA-2745-95EF-E27F488B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5BB4-32DF-014D-8FFD-A6D2261F7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6BA71-7609-924B-92F4-F45C5DC9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D7AD9-6AD4-8943-A9AA-67A8940A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D84E7-22D3-A34F-B1F6-065E393D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6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0669C-DFC3-9944-9E2F-47013D0B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F67C-4B7A-E042-9619-96A5DCC3C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C9673-79AB-9142-8BD0-290A52498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C2187-0061-3345-97EE-F77FE699AAE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09A9B-087D-1343-B556-2B591429C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D4560-2ED8-4D4A-B7F1-9F28B8ED9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C515E-C49C-D14F-AD18-95E8C537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AC8D2-1E73-3243-AD87-50AC3A232D50}"/>
              </a:ext>
            </a:extLst>
          </p:cNvPr>
          <p:cNvSpPr txBox="1"/>
          <p:nvPr/>
        </p:nvSpPr>
        <p:spPr>
          <a:xfrm>
            <a:off x="1949004" y="785612"/>
            <a:ext cx="7508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Higher Order Thinking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D9003-F8D9-8E45-8F2F-4EB5B8006AFF}"/>
              </a:ext>
            </a:extLst>
          </p:cNvPr>
          <p:cNvSpPr txBox="1"/>
          <p:nvPr/>
        </p:nvSpPr>
        <p:spPr>
          <a:xfrm>
            <a:off x="2064913" y="1918954"/>
            <a:ext cx="7662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Write down 5 observations you can think of about solids liquids and gases</a:t>
            </a:r>
          </a:p>
        </p:txBody>
      </p:sp>
    </p:spTree>
    <p:extLst>
      <p:ext uri="{BB962C8B-B14F-4D97-AF65-F5344CB8AC3E}">
        <p14:creationId xmlns:p14="http://schemas.microsoft.com/office/powerpoint/2010/main" val="2540674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nging water- States of matter.mp4">
            <a:hlinkClick r:id="" action="ppaction://media"/>
            <a:extLst>
              <a:ext uri="{FF2B5EF4-FFF2-40B4-BE49-F238E27FC236}">
                <a16:creationId xmlns:a16="http://schemas.microsoft.com/office/drawing/2014/main" id="{952B86D9-016E-7948-8B07-472614C316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4961"/>
            <a:ext cx="12094291" cy="6803039"/>
          </a:xfrm>
        </p:spPr>
      </p:pic>
    </p:spTree>
    <p:extLst>
      <p:ext uri="{BB962C8B-B14F-4D97-AF65-F5344CB8AC3E}">
        <p14:creationId xmlns:p14="http://schemas.microsoft.com/office/powerpoint/2010/main" val="365213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0C60-2473-0641-A942-35EE2D08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03" y="107576"/>
            <a:ext cx="9112469" cy="932948"/>
          </a:xfrm>
        </p:spPr>
        <p:txBody>
          <a:bodyPr/>
          <a:lstStyle/>
          <a:p>
            <a:r>
              <a:rPr lang="en-US" sz="3200" b="1" dirty="0"/>
              <a:t>The Particle Model makes three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1C32-7497-4544-AEC8-83F6485C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Solids, liquids and gases are all made up of hard, ball-like particles that cannot be split.  </a:t>
            </a:r>
          </a:p>
          <a:p>
            <a:r>
              <a:rPr lang="en-AU" dirty="0"/>
              <a:t>These particles are constantly moving and jiggling</a:t>
            </a:r>
          </a:p>
          <a:p>
            <a:r>
              <a:rPr lang="en-AU" dirty="0"/>
              <a:t>There are forces holding these particles together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8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0BCC-76C6-F742-B3C5-31A4A40C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theory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BA4DF-421D-8D49-9D7F-895B5D37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0" y="2293144"/>
            <a:ext cx="8953500" cy="3416300"/>
          </a:xfrm>
        </p:spPr>
      </p:pic>
    </p:spTree>
    <p:extLst>
      <p:ext uri="{BB962C8B-B14F-4D97-AF65-F5344CB8AC3E}">
        <p14:creationId xmlns:p14="http://schemas.microsoft.com/office/powerpoint/2010/main" val="388592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5855-33D0-3143-AF92-C31BB478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Modern chemistry 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F1FCE-A680-3049-9600-8EE197851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8360" cy="4351338"/>
          </a:xfrm>
        </p:spPr>
        <p:txBody>
          <a:bodyPr/>
          <a:lstStyle/>
          <a:p>
            <a:r>
              <a:rPr lang="en-AU" dirty="0"/>
              <a:t>This new understanding encouraged scientists to find out more and more about these tiny particles, eventually leading to the branch of science now called </a:t>
            </a:r>
            <a:r>
              <a:rPr lang="en-AU" b="1" dirty="0"/>
              <a:t>chemistry</a:t>
            </a:r>
            <a:r>
              <a:rPr lang="en-AU" dirty="0"/>
              <a:t>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2967F-F808-D94C-B18A-7189CCED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055" y="708797"/>
            <a:ext cx="44704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26432-F8F9-1741-A6C1-3F24CC6CA56B}"/>
              </a:ext>
            </a:extLst>
          </p:cNvPr>
          <p:cNvSpPr txBox="1"/>
          <p:nvPr/>
        </p:nvSpPr>
        <p:spPr>
          <a:xfrm>
            <a:off x="7154562" y="5671751"/>
            <a:ext cx="4596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 glass of water is made up of molecules. each molecule contains two hydrogen atoms and one oxygen atom. </a:t>
            </a:r>
          </a:p>
        </p:txBody>
      </p:sp>
    </p:spTree>
    <p:extLst>
      <p:ext uri="{BB962C8B-B14F-4D97-AF65-F5344CB8AC3E}">
        <p14:creationId xmlns:p14="http://schemas.microsoft.com/office/powerpoint/2010/main" val="230452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116F-0B0F-904B-B349-84746321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We can add some new ideas to Dalton’s list to help us explain matter.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7B4F-A842-C444-B0B3-6D89092F5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Particles are too small to be seen. </a:t>
            </a:r>
            <a:endParaRPr lang="en-AU" dirty="0">
              <a:effectLst/>
            </a:endParaRPr>
          </a:p>
          <a:p>
            <a:r>
              <a:rPr lang="en-AU" dirty="0"/>
              <a:t>Particles are always moving. </a:t>
            </a:r>
          </a:p>
          <a:p>
            <a:r>
              <a:rPr lang="en-AU" dirty="0"/>
              <a:t>When it is hotter, the particles move faster</a:t>
            </a:r>
          </a:p>
          <a:p>
            <a:r>
              <a:rPr lang="en-AU" dirty="0"/>
              <a:t>When it is cooler, the particles move slower. </a:t>
            </a:r>
            <a:endParaRPr lang="en-AU" dirty="0">
              <a:effectLst/>
            </a:endParaRPr>
          </a:p>
          <a:p>
            <a:r>
              <a:rPr lang="en-AU" dirty="0"/>
              <a:t>Particles have mass. </a:t>
            </a:r>
            <a:endParaRPr lang="en-AU" dirty="0">
              <a:effectLst/>
            </a:endParaRPr>
          </a:p>
          <a:p>
            <a:r>
              <a:rPr lang="en-AU" dirty="0"/>
              <a:t>Particles can join to make larger particles. </a:t>
            </a:r>
            <a:endParaRPr lang="en-AU" dirty="0">
              <a:effectLst/>
            </a:endParaRPr>
          </a:p>
          <a:p>
            <a:r>
              <a:rPr lang="en-AU" dirty="0"/>
              <a:t>When they combine, their masses add together. </a:t>
            </a:r>
            <a:endParaRPr lang="en-AU" dirty="0">
              <a:effectLst/>
            </a:endParaRPr>
          </a:p>
          <a:p>
            <a:r>
              <a:rPr lang="en-AU" dirty="0"/>
              <a:t>There are spaces between particles. </a:t>
            </a:r>
            <a:endParaRPr lang="en-AU" dirty="0">
              <a:effectLst/>
            </a:endParaRPr>
          </a:p>
          <a:p>
            <a:r>
              <a:rPr lang="en-AU" dirty="0"/>
              <a:t>Forces hold particles together to stop them from separating. 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0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1612-0104-ED42-8979-9E9CFF65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81DFF-C5F7-A349-A887-65A7C5450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ed.ted.com</a:t>
            </a:r>
            <a:r>
              <a:rPr lang="en-US" dirty="0"/>
              <a:t>/lessons/the-2-400-year-search-for-the-atom-theresa-doud</a:t>
            </a:r>
          </a:p>
        </p:txBody>
      </p:sp>
    </p:spTree>
    <p:extLst>
      <p:ext uri="{BB962C8B-B14F-4D97-AF65-F5344CB8AC3E}">
        <p14:creationId xmlns:p14="http://schemas.microsoft.com/office/powerpoint/2010/main" val="140229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01C8-DA46-0F45-9183-2D459891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6D75D-74FF-404E-A744-83F4C2E95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ed.ted.com</a:t>
            </a:r>
            <a:r>
              <a:rPr lang="en-US" dirty="0"/>
              <a:t>/lessons/the-2-400-year-search-for-the-atom-theresa-doud#review</a:t>
            </a:r>
          </a:p>
        </p:txBody>
      </p:sp>
    </p:spTree>
    <p:extLst>
      <p:ext uri="{BB962C8B-B14F-4D97-AF65-F5344CB8AC3E}">
        <p14:creationId xmlns:p14="http://schemas.microsoft.com/office/powerpoint/2010/main" val="134518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</a:t>
            </a:r>
          </a:p>
        </p:txBody>
      </p:sp>
      <p:pic>
        <p:nvPicPr>
          <p:cNvPr id="4" name="Content Placeholder 3" descr="woo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 b="94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340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Exhaust fumes from a car</a:t>
            </a:r>
          </a:p>
        </p:txBody>
      </p:sp>
      <p:pic>
        <p:nvPicPr>
          <p:cNvPr id="4" name="Content Placeholder 3" descr="250px-Automobile_exhaust_ga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7" b="173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30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Glass</a:t>
            </a:r>
          </a:p>
        </p:txBody>
      </p:sp>
      <p:pic>
        <p:nvPicPr>
          <p:cNvPr id="4" name="Content Placeholder 3" descr="220px-Cocktail-glas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762" r="-94762"/>
          <a:stretch>
            <a:fillRect/>
          </a:stretch>
        </p:blipFill>
        <p:spPr>
          <a:xfrm>
            <a:off x="1869497" y="1600201"/>
            <a:ext cx="8246054" cy="4453455"/>
          </a:xfrm>
        </p:spPr>
      </p:pic>
    </p:spTree>
    <p:extLst>
      <p:ext uri="{BB962C8B-B14F-4D97-AF65-F5344CB8AC3E}">
        <p14:creationId xmlns:p14="http://schemas.microsoft.com/office/powerpoint/2010/main" val="144335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071B9E-5A40-EC45-B984-E543F6757084}"/>
              </a:ext>
            </a:extLst>
          </p:cNvPr>
          <p:cNvSpPr txBox="1"/>
          <p:nvPr/>
        </p:nvSpPr>
        <p:spPr>
          <a:xfrm>
            <a:off x="2425521" y="1403797"/>
            <a:ext cx="7714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Solids are usually the heaviest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Solids are denser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Liquids are able to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Liquids are a fixed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Gases are able to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Gases are usually </a:t>
            </a:r>
            <a:r>
              <a:rPr lang="en-US" sz="2800" dirty="0" err="1"/>
              <a:t>colourless</a:t>
            </a:r>
            <a:r>
              <a:rPr lang="en-US" sz="2800" dirty="0"/>
              <a:t> and invisible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</a:t>
            </a:r>
          </a:p>
        </p:txBody>
      </p:sp>
      <p:pic>
        <p:nvPicPr>
          <p:cNvPr id="4" name="Content Placeholder 3" descr="300px-Water_drop_00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20" r="-11720"/>
          <a:stretch>
            <a:fillRect/>
          </a:stretch>
        </p:blipFill>
        <p:spPr>
          <a:xfrm>
            <a:off x="2073276" y="1600200"/>
            <a:ext cx="8042275" cy="4343400"/>
          </a:xfrm>
        </p:spPr>
      </p:pic>
    </p:spTree>
    <p:extLst>
      <p:ext uri="{BB962C8B-B14F-4D97-AF65-F5344CB8AC3E}">
        <p14:creationId xmlns:p14="http://schemas.microsoft.com/office/powerpoint/2010/main" val="245778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</a:t>
            </a:r>
          </a:p>
        </p:txBody>
      </p:sp>
      <p:pic>
        <p:nvPicPr>
          <p:cNvPr id="4" name="Content Placeholder 3" descr="paint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05" r="-27305" b="8914"/>
          <a:stretch/>
        </p:blipFill>
        <p:spPr>
          <a:xfrm>
            <a:off x="2073276" y="1600201"/>
            <a:ext cx="8042275" cy="3956239"/>
          </a:xfrm>
        </p:spPr>
      </p:pic>
    </p:spTree>
    <p:extLst>
      <p:ext uri="{BB962C8B-B14F-4D97-AF65-F5344CB8AC3E}">
        <p14:creationId xmlns:p14="http://schemas.microsoft.com/office/powerpoint/2010/main" val="744754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from a cylinder</a:t>
            </a:r>
          </a:p>
        </p:txBody>
      </p:sp>
      <p:pic>
        <p:nvPicPr>
          <p:cNvPr id="4" name="Content Placeholder 3" descr="oxygen0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097" r="-610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742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</a:t>
            </a:r>
          </a:p>
        </p:txBody>
      </p:sp>
      <p:pic>
        <p:nvPicPr>
          <p:cNvPr id="4" name="Content Placeholder 3" descr="san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32" r="-184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9171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8.28.3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4"/>
          <a:stretch/>
        </p:blipFill>
        <p:spPr>
          <a:xfrm>
            <a:off x="1524000" y="3609421"/>
            <a:ext cx="9144000" cy="2697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58CEB6-0E43-EC4A-A805-B260251D9E28}"/>
              </a:ext>
            </a:extLst>
          </p:cNvPr>
          <p:cNvSpPr txBox="1"/>
          <p:nvPr/>
        </p:nvSpPr>
        <p:spPr>
          <a:xfrm>
            <a:off x="2123091" y="430924"/>
            <a:ext cx="7714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The effect of heat on particles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0AA2B-9A3D-D544-B412-B35B9BAAD3A5}"/>
              </a:ext>
            </a:extLst>
          </p:cNvPr>
          <p:cNvSpPr txBox="1"/>
          <p:nvPr/>
        </p:nvSpPr>
        <p:spPr>
          <a:xfrm>
            <a:off x="1902373" y="1250732"/>
            <a:ext cx="86395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particles in a solid gain heat energy, they vibrate faster.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then possible for them to break out of their fixed positions and move past each other as the substance becomes a liquid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is called melting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the energy is supplied and absorbed by the liquid, particles gain enough energy to leave the liquid as a gas </a:t>
            </a:r>
            <a:r>
              <a:rPr lang="en-US" sz="2000" dirty="0" err="1"/>
              <a:t>vapour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is called evaporation</a:t>
            </a:r>
          </a:p>
        </p:txBody>
      </p:sp>
    </p:spTree>
    <p:extLst>
      <p:ext uri="{BB962C8B-B14F-4D97-AF65-F5344CB8AC3E}">
        <p14:creationId xmlns:p14="http://schemas.microsoft.com/office/powerpoint/2010/main" val="381286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8.28.4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4"/>
          <a:stretch/>
        </p:blipFill>
        <p:spPr>
          <a:xfrm>
            <a:off x="1524000" y="2686092"/>
            <a:ext cx="9144000" cy="3178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853A5D-81CD-414A-A6B3-70A0FD29C18D}"/>
              </a:ext>
            </a:extLst>
          </p:cNvPr>
          <p:cNvSpPr txBox="1"/>
          <p:nvPr/>
        </p:nvSpPr>
        <p:spPr>
          <a:xfrm>
            <a:off x="2123091" y="430924"/>
            <a:ext cx="7714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The effect of heat on particles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46596-143D-A342-83C7-AA1B9BAB0B78}"/>
              </a:ext>
            </a:extLst>
          </p:cNvPr>
          <p:cNvSpPr txBox="1"/>
          <p:nvPr/>
        </p:nvSpPr>
        <p:spPr>
          <a:xfrm>
            <a:off x="1902373" y="1250732"/>
            <a:ext cx="8639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the liquid particles gain heat energy, more and more particles have enough energy to evaporate at the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 the boiling point, all the particles have enough energy to evaporate and boiling occurs. </a:t>
            </a:r>
          </a:p>
        </p:txBody>
      </p:sp>
    </p:spTree>
    <p:extLst>
      <p:ext uri="{BB962C8B-B14F-4D97-AF65-F5344CB8AC3E}">
        <p14:creationId xmlns:p14="http://schemas.microsoft.com/office/powerpoint/2010/main" val="118612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2524101" y="357166"/>
            <a:ext cx="7460697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chemeClr val="hlink"/>
                </a:solidFill>
                <a:latin typeface="Comic Sans MS" pitchFamily="66" charset="0"/>
              </a:rPr>
              <a:t>Changing States-The Particles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1952596" y="1347789"/>
            <a:ext cx="8429684" cy="45243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/>
            <a:r>
              <a:rPr lang="en-GB" sz="3200" dirty="0">
                <a:latin typeface="Comic Sans MS" pitchFamily="66" charset="0"/>
              </a:rPr>
              <a:t>Explain in terms of the </a:t>
            </a:r>
            <a:r>
              <a:rPr lang="en-GB" sz="3200" u="sng" dirty="0">
                <a:latin typeface="Comic Sans MS" pitchFamily="66" charset="0"/>
              </a:rPr>
              <a:t>energy</a:t>
            </a:r>
            <a:r>
              <a:rPr lang="en-GB" sz="3200" dirty="0">
                <a:latin typeface="Comic Sans MS" pitchFamily="66" charset="0"/>
              </a:rPr>
              <a:t> of particles</a:t>
            </a:r>
          </a:p>
          <a:p>
            <a:pPr marL="457200" indent="-457200"/>
            <a:r>
              <a:rPr lang="en-GB" sz="3200" dirty="0">
                <a:latin typeface="Comic Sans MS" pitchFamily="66" charset="0"/>
              </a:rPr>
              <a:t>why:</a:t>
            </a:r>
          </a:p>
          <a:p>
            <a:pPr marL="457200" indent="-457200"/>
            <a:endParaRPr lang="en-GB" sz="3200" dirty="0">
              <a:latin typeface="Comic Sans MS" pitchFamily="66" charset="0"/>
            </a:endParaRPr>
          </a:p>
          <a:p>
            <a:pPr marL="457200" indent="-457200">
              <a:buFontTx/>
              <a:buAutoNum type="arabicPeriod"/>
            </a:pPr>
            <a:r>
              <a:rPr lang="en-GB" sz="3200" dirty="0">
                <a:latin typeface="Comic Sans MS" pitchFamily="66" charset="0"/>
              </a:rPr>
              <a:t>Solids melt</a:t>
            </a:r>
          </a:p>
          <a:p>
            <a:pPr marL="457200" indent="-457200">
              <a:buFontTx/>
              <a:buAutoNum type="arabicPeriod"/>
            </a:pPr>
            <a:r>
              <a:rPr lang="en-GB" sz="3200" dirty="0">
                <a:latin typeface="Comic Sans MS" pitchFamily="66" charset="0"/>
              </a:rPr>
              <a:t>Liquids evaporate</a:t>
            </a:r>
          </a:p>
          <a:p>
            <a:pPr marL="457200" indent="-457200">
              <a:buFontTx/>
              <a:buAutoNum type="arabicPeriod"/>
            </a:pPr>
            <a:r>
              <a:rPr lang="en-GB" sz="3200" dirty="0">
                <a:latin typeface="Comic Sans MS" pitchFamily="66" charset="0"/>
              </a:rPr>
              <a:t>Gases condense</a:t>
            </a:r>
          </a:p>
          <a:p>
            <a:pPr marL="457200" indent="-457200">
              <a:buFontTx/>
              <a:buAutoNum type="arabicPeriod"/>
            </a:pPr>
            <a:r>
              <a:rPr lang="en-GB" sz="3200" dirty="0">
                <a:latin typeface="Comic Sans MS" pitchFamily="66" charset="0"/>
              </a:rPr>
              <a:t>Liquids freeze</a:t>
            </a:r>
          </a:p>
          <a:p>
            <a:pPr marL="457200" indent="-457200"/>
            <a:endParaRPr lang="en-GB" sz="3200" dirty="0">
              <a:latin typeface="Comic Sans MS" pitchFamily="66" charset="0"/>
            </a:endParaRPr>
          </a:p>
          <a:p>
            <a:pPr marL="457200" indent="-457200"/>
            <a:r>
              <a:rPr lang="en-GB" sz="3200" b="1" dirty="0">
                <a:latin typeface="Comic Sans MS" pitchFamily="66" charset="0"/>
              </a:rPr>
              <a:t>Extension: </a:t>
            </a:r>
            <a:r>
              <a:rPr lang="en-GB" sz="3200" dirty="0">
                <a:latin typeface="Comic Sans MS" pitchFamily="66" charset="0"/>
              </a:rPr>
              <a:t>Give an example of each.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44072" y="4149080"/>
            <a:ext cx="3384376" cy="10081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10 minutes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203504" y="2276872"/>
            <a:ext cx="4140968" cy="1584176"/>
          </a:xfrm>
          <a:prstGeom prst="wedgeRoundRectCallout">
            <a:avLst>
              <a:gd name="adj1" fmla="val -72510"/>
              <a:gd name="adj2" fmla="val -4051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Remember! </a:t>
            </a:r>
            <a:r>
              <a:rPr lang="en-GB" sz="2400" dirty="0"/>
              <a:t>When particles gain energy they start to vibrate more and more and more until....?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2127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D7B3-6451-DA4A-A80F-A2070FF0C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347731"/>
            <a:ext cx="5024438" cy="1723269"/>
          </a:xfrm>
        </p:spPr>
        <p:txBody>
          <a:bodyPr>
            <a:noAutofit/>
          </a:bodyPr>
          <a:lstStyle/>
          <a:p>
            <a:r>
              <a:rPr lang="en-AU" sz="2800" dirty="0"/>
              <a:t>Liquids take the shape of containers and maintain almost-fixed volume.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40D04-614D-F641-9A32-99534643F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55" y="2413891"/>
            <a:ext cx="4202621" cy="3171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A24E2-8A63-EC48-B708-898907579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3" y="935906"/>
            <a:ext cx="3680801" cy="2762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0FE463-4834-6841-B821-D04BB91F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088" y="3847387"/>
            <a:ext cx="2862263" cy="19065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671F63-CB99-DE43-99F5-92D6ADEF7F87}"/>
              </a:ext>
            </a:extLst>
          </p:cNvPr>
          <p:cNvSpPr txBox="1"/>
          <p:nvPr/>
        </p:nvSpPr>
        <p:spPr>
          <a:xfrm>
            <a:off x="3019425" y="5615485"/>
            <a:ext cx="1619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Proof cats are liquid</a:t>
            </a:r>
          </a:p>
        </p:txBody>
      </p:sp>
    </p:spTree>
    <p:extLst>
      <p:ext uri="{BB962C8B-B14F-4D97-AF65-F5344CB8AC3E}">
        <p14:creationId xmlns:p14="http://schemas.microsoft.com/office/powerpoint/2010/main" val="107595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233AE7C1-4E5F-6D4E-AAF5-F12726A11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1048337"/>
            <a:ext cx="6397996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rgbClr val="FF0000"/>
                </a:solidFill>
                <a:latin typeface="+mn-lt"/>
              </a:rPr>
              <a:t>Learning Intentions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8785C87-8621-5A40-A49A-8292288DE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2125555"/>
            <a:ext cx="9650760" cy="10772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the Particle Model</a:t>
            </a:r>
          </a:p>
          <a:p>
            <a:pPr marL="457200" indent="-457200"/>
            <a:endParaRPr lang="en-GB" sz="3200" dirty="0">
              <a:latin typeface="Comic Sans MS" pitchFamily="66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3B557BF6-6F4B-B548-A6FF-3942F4032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3169170"/>
            <a:ext cx="850915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rgbClr val="FF0000"/>
                </a:solidFill>
                <a:latin typeface="+mn-lt"/>
              </a:rPr>
              <a:t>Successful Learning Criteria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58D7CFBC-77BF-9A49-A490-81BB86453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4246388"/>
            <a:ext cx="9650760" cy="1569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SWBAT Explain the Assumptions of The Particle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SWBAT explain the effect heat has on particles</a:t>
            </a:r>
          </a:p>
          <a:p>
            <a:pPr marL="457200" indent="-457200"/>
            <a:endParaRPr lang="en-GB" sz="32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8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33DA-CE5B-2541-B13C-64451302B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 theory</a:t>
            </a:r>
          </a:p>
        </p:txBody>
      </p:sp>
    </p:spTree>
    <p:extLst>
      <p:ext uri="{BB962C8B-B14F-4D97-AF65-F5344CB8AC3E}">
        <p14:creationId xmlns:p14="http://schemas.microsoft.com/office/powerpoint/2010/main" val="398036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233AE7C1-4E5F-6D4E-AAF5-F12726A11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1048337"/>
            <a:ext cx="6397996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rgbClr val="FF0000"/>
                </a:solidFill>
                <a:latin typeface="+mn-lt"/>
              </a:rPr>
              <a:t>Learning Intentions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8785C87-8621-5A40-A49A-8292288DE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2125555"/>
            <a:ext cx="9650760" cy="10772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the Particle Model</a:t>
            </a:r>
          </a:p>
          <a:p>
            <a:pPr marL="457200" indent="-457200"/>
            <a:endParaRPr lang="en-GB" sz="3200" dirty="0">
              <a:latin typeface="Comic Sans MS" pitchFamily="66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3B557BF6-6F4B-B548-A6FF-3942F4032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3169170"/>
            <a:ext cx="850915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rgbClr val="FF0000"/>
                </a:solidFill>
                <a:latin typeface="+mn-lt"/>
              </a:rPr>
              <a:t>Successful Learning Criteria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58D7CFBC-77BF-9A49-A490-81BB86453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4246388"/>
            <a:ext cx="9650760" cy="1569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SWBAT Explain the Assumptions of The Particle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SWBAT explain the effect heat has on particles</a:t>
            </a:r>
          </a:p>
          <a:p>
            <a:pPr marL="457200" indent="-457200"/>
            <a:endParaRPr lang="en-GB" sz="32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19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1D67-02A5-964C-9D83-67045C96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Scientists’ understanding of matter has developed over thousands of years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41F1-E21E-684B-845C-FD944307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Science involves developing hypotheses, testing them with reproducible experiments and modifying ideas. </a:t>
            </a:r>
          </a:p>
          <a:p>
            <a:r>
              <a:rPr lang="en-AU" dirty="0"/>
              <a:t>When an idea becomes supported by all the current evidence, then it becomes a </a:t>
            </a:r>
            <a:r>
              <a:rPr lang="en-AU" b="1" dirty="0"/>
              <a:t>theory</a:t>
            </a:r>
            <a:r>
              <a:rPr lang="en-AU" dirty="0"/>
              <a:t>. </a:t>
            </a:r>
          </a:p>
          <a:p>
            <a:r>
              <a:rPr lang="en-AU" dirty="0"/>
              <a:t>The particle theory of matter has been tested and refined by scientists for more than 2000 years.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1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3169-AD6A-5347-B472-500DE049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Democritus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56D42-885F-8242-9C10-31E0A6218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27" y="1663412"/>
            <a:ext cx="7446818" cy="4351338"/>
          </a:xfrm>
        </p:spPr>
        <p:txBody>
          <a:bodyPr/>
          <a:lstStyle/>
          <a:p>
            <a:r>
              <a:rPr lang="en-AU" dirty="0"/>
              <a:t>Over 2400 years ago, Democritus, a Greek philosopher, put forward the idea that all matter is made up of particles. </a:t>
            </a:r>
          </a:p>
          <a:p>
            <a:r>
              <a:rPr lang="en-AU" dirty="0"/>
              <a:t>He proposed that if you were to cut up these particles into smaller and smaller pieces, you would eventually have tiny particles that could not be cut up any more. </a:t>
            </a:r>
          </a:p>
          <a:p>
            <a:r>
              <a:rPr lang="en-AU" dirty="0"/>
              <a:t>Democritus called these particles </a:t>
            </a:r>
            <a:r>
              <a:rPr lang="en-AU" i="1" dirty="0" err="1"/>
              <a:t>atomos</a:t>
            </a:r>
            <a:r>
              <a:rPr lang="en-AU" dirty="0"/>
              <a:t>, which is Greek for ‘indivisible’. is is the origin of the word </a:t>
            </a:r>
            <a:r>
              <a:rPr lang="en-AU" b="1" dirty="0"/>
              <a:t>atom</a:t>
            </a:r>
            <a:r>
              <a:rPr lang="en-AU" dirty="0"/>
              <a:t>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507AC-0896-E849-98E3-D10C24D1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650" y="1658650"/>
            <a:ext cx="3492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B149-27F5-4D4D-AED1-201F980A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John Dalton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F81D-9C8B-1B4C-B02F-5E3DBAD60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91" y="1552576"/>
            <a:ext cx="5895109" cy="5032375"/>
          </a:xfrm>
        </p:spPr>
        <p:txBody>
          <a:bodyPr/>
          <a:lstStyle/>
          <a:p>
            <a:r>
              <a:rPr lang="en-AU" dirty="0"/>
              <a:t>It was not until more than 2000 years later, in the early 1800s, that the Englishman John Dalton developed Democritus’s idea further. </a:t>
            </a:r>
          </a:p>
          <a:p>
            <a:r>
              <a:rPr lang="en-AU" dirty="0"/>
              <a:t>Dalton’s ideas were based on the results of experiments performed by many earlier chemists. </a:t>
            </a:r>
          </a:p>
          <a:p>
            <a:r>
              <a:rPr lang="en-AU" dirty="0"/>
              <a:t>Dalton studied these results and proposed a model to explain them. </a:t>
            </a:r>
          </a:p>
          <a:p>
            <a:r>
              <a:rPr lang="en-AU" dirty="0"/>
              <a:t>His model was that matter is made of particles.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D5186-4B83-0B4E-8A72-AEC124917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0" y="1546838"/>
            <a:ext cx="3467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2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87EB-7AE8-E046-8791-C88FA74D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Dalton’s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BCE87-F7E7-E543-948B-4E413894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All matter consists of tiny particles called atoms. </a:t>
            </a:r>
            <a:endParaRPr lang="en-AU" dirty="0">
              <a:effectLst/>
            </a:endParaRPr>
          </a:p>
          <a:p>
            <a:r>
              <a:rPr lang="en-AU" dirty="0"/>
              <a:t>Atoms cannot be created or destroyed, and are indivisible. </a:t>
            </a:r>
            <a:endParaRPr lang="en-AU" dirty="0">
              <a:effectLst/>
            </a:endParaRPr>
          </a:p>
          <a:p>
            <a:r>
              <a:rPr lang="en-AU" dirty="0"/>
              <a:t>All atoms of the same element are identical, but different from atoms of other elements. </a:t>
            </a:r>
            <a:endParaRPr lang="en-AU" dirty="0">
              <a:effectLst/>
            </a:endParaRPr>
          </a:p>
          <a:p>
            <a:r>
              <a:rPr lang="en-AU" dirty="0"/>
              <a:t>When atoms combine to form compounds, each atom keeps its identity. 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0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275" y="1600201"/>
            <a:ext cx="8042276" cy="2088528"/>
          </a:xfrm>
        </p:spPr>
        <p:txBody>
          <a:bodyPr/>
          <a:lstStyle/>
          <a:p>
            <a:r>
              <a:rPr lang="en-US" dirty="0"/>
              <a:t>All matter is made up of tiny particles </a:t>
            </a:r>
          </a:p>
          <a:p>
            <a:r>
              <a:rPr lang="en-US" dirty="0"/>
              <a:t>The arrangement of these particles give each state of matter their properties.</a:t>
            </a:r>
          </a:p>
          <a:p>
            <a:r>
              <a:rPr lang="en-US" dirty="0"/>
              <a:t>We call this the particle theory model</a:t>
            </a:r>
          </a:p>
        </p:txBody>
      </p:sp>
      <p:pic>
        <p:nvPicPr>
          <p:cNvPr id="4" name="Picture 3" descr="image1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48" y="3777196"/>
            <a:ext cx="2529463" cy="21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73D3977E-6E1E-49E8-8EF5-437B067D81E4}"/>
</file>

<file path=customXml/itemProps2.xml><?xml version="1.0" encoding="utf-8"?>
<ds:datastoreItem xmlns:ds="http://schemas.openxmlformats.org/officeDocument/2006/customXml" ds:itemID="{90AE9EDF-BCFC-4F58-80F6-A8BE5A717BF6}"/>
</file>

<file path=customXml/itemProps3.xml><?xml version="1.0" encoding="utf-8"?>
<ds:datastoreItem xmlns:ds="http://schemas.openxmlformats.org/officeDocument/2006/customXml" ds:itemID="{D64D16E6-0251-4EF6-B872-E1D83A12F2E1}"/>
</file>

<file path=docProps/app.xml><?xml version="1.0" encoding="utf-8"?>
<Properties xmlns="http://schemas.openxmlformats.org/officeDocument/2006/extended-properties" xmlns:vt="http://schemas.openxmlformats.org/officeDocument/2006/docPropsVTypes">
  <TotalTime>2999</TotalTime>
  <Words>816</Words>
  <Application>Microsoft Macintosh PowerPoint</Application>
  <PresentationFormat>Widescreen</PresentationFormat>
  <Paragraphs>103</Paragraphs>
  <Slides>28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Particle theory</vt:lpstr>
      <vt:lpstr>PowerPoint Presentation</vt:lpstr>
      <vt:lpstr>Scientists’ understanding of matter has developed over thousands of years </vt:lpstr>
      <vt:lpstr>Democritus </vt:lpstr>
      <vt:lpstr>John Dalton </vt:lpstr>
      <vt:lpstr>Dalton’s ideas</vt:lpstr>
      <vt:lpstr>Matter</vt:lpstr>
      <vt:lpstr>PowerPoint Presentation</vt:lpstr>
      <vt:lpstr>The Particle Model makes three assumptions</vt:lpstr>
      <vt:lpstr>Particle theory</vt:lpstr>
      <vt:lpstr>Modern chemistry  </vt:lpstr>
      <vt:lpstr>We can add some new ideas to Dalton’s list to help us explain matter. </vt:lpstr>
      <vt:lpstr>Video</vt:lpstr>
      <vt:lpstr>Quiz</vt:lpstr>
      <vt:lpstr>Wood</vt:lpstr>
      <vt:lpstr>Exhaust fumes from a car</vt:lpstr>
      <vt:lpstr>Glass</vt:lpstr>
      <vt:lpstr>Water</vt:lpstr>
      <vt:lpstr>Paint</vt:lpstr>
      <vt:lpstr>Oxygen from a cylinder</vt:lpstr>
      <vt:lpstr>Sand</vt:lpstr>
      <vt:lpstr>PowerPoint Presentation</vt:lpstr>
      <vt:lpstr>PowerPoint Presentation</vt:lpstr>
      <vt:lpstr>PowerPoint Presentation</vt:lpstr>
      <vt:lpstr>Liquids take the shape of containers and maintain almost-fixed volume.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sandra.burns@bigpond.com</dc:creator>
  <cp:lastModifiedBy>BURNS Sandra [Southern River College]</cp:lastModifiedBy>
  <cp:revision>10</cp:revision>
  <dcterms:created xsi:type="dcterms:W3CDTF">2019-02-24T02:46:13Z</dcterms:created>
  <dcterms:modified xsi:type="dcterms:W3CDTF">2021-07-20T04:58:13Z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40400.0000000000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